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6" r:id="rId5"/>
    <p:sldId id="258" r:id="rId6"/>
    <p:sldId id="264" r:id="rId7"/>
    <p:sldId id="270" r:id="rId8"/>
    <p:sldId id="269" r:id="rId9"/>
    <p:sldId id="261" r:id="rId10"/>
    <p:sldId id="275" r:id="rId11"/>
    <p:sldId id="263" r:id="rId12"/>
    <p:sldId id="273" r:id="rId13"/>
    <p:sldId id="262" r:id="rId14"/>
    <p:sldId id="271" r:id="rId15"/>
    <p:sldId id="267" r:id="rId16"/>
    <p:sldId id="276" r:id="rId17"/>
    <p:sldId id="277" r:id="rId18"/>
    <p:sldId id="278" r:id="rId19"/>
    <p:sldId id="279" r:id="rId20"/>
    <p:sldId id="280" r:id="rId21"/>
    <p:sldId id="268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88" r:id="rId31"/>
    <p:sldId id="290" r:id="rId32"/>
    <p:sldId id="272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10"/>
    <p:restoredTop sz="95512"/>
  </p:normalViewPr>
  <p:slideViewPr>
    <p:cSldViewPr snapToGrid="0" snapToObjects="1">
      <p:cViewPr varScale="1">
        <p:scale>
          <a:sx n="104" d="100"/>
          <a:sy n="104" d="100"/>
        </p:scale>
        <p:origin x="14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9783" y="22947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73247" y="36411"/>
        <a:ext cx="892433" cy="432752"/>
      </dsp:txXfrm>
    </dsp:sp>
    <dsp:sp modelId="{4241FF00-BD33-6F4D-9245-04848D8009D0}">
      <dsp:nvSpPr>
        <dsp:cNvPr id="0" name=""/>
        <dsp:cNvSpPr/>
      </dsp:nvSpPr>
      <dsp:spPr>
        <a:xfrm rot="3600000">
          <a:off x="1359455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7721" y="861986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8000000">
          <a:off x="600280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8546" y="861986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98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875880"/>
              </p:ext>
            </p:extLst>
          </p:nvPr>
        </p:nvGraphicFramePr>
        <p:xfrm>
          <a:off x="361233" y="3814120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1732 | 14.71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129 | 6.13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43 | 4.25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0.0132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386661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80772"/>
              </p:ext>
            </p:extLst>
          </p:nvPr>
        </p:nvGraphicFramePr>
        <p:xfrm>
          <a:off x="6301520" y="2515701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466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6088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44CE8A1-94B7-AA2F-211C-76BBBE531409}"/>
              </a:ext>
            </a:extLst>
          </p:cNvPr>
          <p:cNvSpPr txBox="1"/>
          <p:nvPr/>
        </p:nvSpPr>
        <p:spPr>
          <a:xfrm>
            <a:off x="361233" y="1679020"/>
            <a:ext cx="55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unit tests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93985"/>
              </p:ext>
            </p:extLst>
          </p:nvPr>
        </p:nvGraphicFramePr>
        <p:xfrm>
          <a:off x="287092" y="2284237"/>
          <a:ext cx="5734767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1"/>
                          </a:solidFill>
                        </a:rPr>
                        <a:t>$NEMD_SRC/test/unit in parallel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-s -v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screen and verbose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2984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13107"/>
              </p:ext>
            </p:extLst>
          </p:nvPr>
        </p:nvGraphicFramePr>
        <p:xfrm>
          <a:off x="6091539" y="853913"/>
          <a:ext cx="5890054" cy="1437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9063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680991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workflow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osutils_test.py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multiple specific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0764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A96FABA-B7F8-19BB-7F66-729319E7CC40}"/>
              </a:ext>
            </a:extLst>
          </p:cNvPr>
          <p:cNvSpPr txBox="1"/>
          <p:nvPr/>
        </p:nvSpPr>
        <p:spPr>
          <a:xfrm>
            <a:off x="6227805" y="290983"/>
            <a:ext cx="546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coverage analysis and generate report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385023"/>
            <a:ext cx="3589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platform-specific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20770"/>
              </p:ext>
            </p:extLst>
          </p:nvPr>
        </p:nvGraphicFramePr>
        <p:xfrm>
          <a:off x="6473375" y="431766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effectLst/>
                        </a:rPr>
                        <a:t>cmd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Shell commands to run drivers and workflows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 commands to check the results against expectations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ags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shell syntax 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(e.g., name, cost)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180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FD4C4C-D4CF-5C43-82EA-6B4469CA3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44051"/>
              </p:ext>
            </p:extLst>
          </p:nvPr>
        </p:nvGraphicFramePr>
        <p:xfrm>
          <a:off x="6473375" y="2078219"/>
          <a:ext cx="5268685" cy="213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436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019824"/>
              </p:ext>
            </p:extLst>
          </p:nvPr>
        </p:nvGraphicFramePr>
        <p:xfrm>
          <a:off x="6473375" y="4334400"/>
          <a:ext cx="5268685" cy="100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5084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15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50845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504827" y="1281054"/>
            <a:ext cx="605563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i="1" dirty="0" err="1"/>
              <a:t>nemd_itest</a:t>
            </a:r>
            <a:r>
              <a:rPr lang="en-US" sz="1500" dirty="0"/>
              <a:t> runs examples in </a:t>
            </a:r>
            <a:r>
              <a:rPr lang="en-US" sz="1500" dirty="0">
                <a:solidFill>
                  <a:schemeClr val="dk1"/>
                </a:solidFill>
              </a:rPr>
              <a:t>test/integration/</a:t>
            </a:r>
          </a:p>
          <a:p>
            <a:pPr algn="just"/>
            <a:endParaRPr lang="en-US" sz="1500" dirty="0">
              <a:solidFill>
                <a:schemeClr val="dk1"/>
              </a:solidFill>
            </a:endParaRP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Each test contains one </a:t>
            </a:r>
            <a:r>
              <a:rPr lang="en-US" sz="1500" dirty="0" err="1">
                <a:solidFill>
                  <a:schemeClr val="dk1"/>
                </a:solidFill>
              </a:rPr>
              <a:t>cmd</a:t>
            </a:r>
            <a:r>
              <a:rPr lang="en-US" sz="1500" dirty="0">
                <a:solidFill>
                  <a:schemeClr val="dk1"/>
                </a:solidFill>
              </a:rPr>
              <a:t> file, one check file, and one optional tag file.</a:t>
            </a: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The four-digit </a:t>
            </a:r>
            <a:r>
              <a:rPr lang="en-US" sz="1500" dirty="0" err="1">
                <a:solidFill>
                  <a:schemeClr val="dk1"/>
                </a:solidFill>
              </a:rPr>
              <a:t>dirname</a:t>
            </a:r>
            <a:r>
              <a:rPr lang="en-US" sz="1500" dirty="0">
                <a:solidFill>
                  <a:schemeClr val="dk1"/>
                </a:solidFill>
              </a:rPr>
              <a:t> is the test id.</a:t>
            </a:r>
          </a:p>
          <a:p>
            <a:endParaRPr lang="en-US" sz="1500" dirty="0"/>
          </a:p>
          <a:p>
            <a:r>
              <a:rPr lang="en-US" sz="1400" i="1" dirty="0"/>
              <a:t>cd test/integration/0049; head </a:t>
            </a:r>
            <a:r>
              <a:rPr lang="en-US" sz="1400" i="1" dirty="0" err="1"/>
              <a:t>cmd</a:t>
            </a:r>
            <a:r>
              <a:rPr lang="en-US" sz="1400" i="1" dirty="0"/>
              <a:t> check tag param</a:t>
            </a:r>
          </a:p>
          <a:p>
            <a:endParaRPr lang="en-US" sz="1400" dirty="0"/>
          </a:p>
          <a:p>
            <a:r>
              <a:rPr lang="en-US" sz="1400" dirty="0"/>
              <a:t>==&gt; </a:t>
            </a:r>
            <a:r>
              <a:rPr lang="en-US" sz="1400" dirty="0" err="1"/>
              <a:t>cmd</a:t>
            </a:r>
            <a:r>
              <a:rPr lang="en-US" sz="1400" dirty="0"/>
              <a:t> &lt;==</a:t>
            </a:r>
          </a:p>
          <a:p>
            <a:r>
              <a:rPr lang="en-US" sz="1400" dirty="0"/>
              <a:t># Performance: [</a:t>
            </a:r>
            <a:r>
              <a:rPr lang="en-US" sz="1400" dirty="0" err="1"/>
              <a:t>Ar</a:t>
            </a:r>
            <a:r>
              <a:rPr lang="en-US" sz="1400" dirty="0"/>
              <a:t>] Amorphous Builder</a:t>
            </a:r>
          </a:p>
          <a:p>
            <a:r>
              <a:rPr lang="en-US" sz="1400" i="1" dirty="0" err="1"/>
              <a:t>nemd_run</a:t>
            </a:r>
            <a:r>
              <a:rPr lang="en-US" sz="1400" i="1" dirty="0"/>
              <a:t> </a:t>
            </a:r>
            <a:r>
              <a:rPr lang="en-US" sz="1400" i="1" dirty="0" err="1"/>
              <a:t>amorp_bldr_driver.py</a:t>
            </a:r>
            <a:r>
              <a:rPr lang="en-US" sz="1400" i="1" dirty="0"/>
              <a:t> [</a:t>
            </a:r>
            <a:r>
              <a:rPr lang="en-US" sz="1400" i="1" dirty="0" err="1"/>
              <a:t>Ar</a:t>
            </a:r>
            <a:r>
              <a:rPr lang="en-US" sz="1400" i="1" dirty="0"/>
              <a:t>] -method grid -</a:t>
            </a:r>
            <a:r>
              <a:rPr lang="en-US" sz="1400" i="1" dirty="0" err="1"/>
              <a:t>mol_num</a:t>
            </a:r>
            <a:r>
              <a:rPr lang="en-US" sz="1400" i="1" dirty="0"/>
              <a:t> $param -seed 1</a:t>
            </a:r>
          </a:p>
          <a:p>
            <a:endParaRPr lang="en-US" sz="1400" dirty="0"/>
          </a:p>
          <a:p>
            <a:r>
              <a:rPr lang="en-US" sz="1400" dirty="0"/>
              <a:t>==&gt; check &lt;==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collect </a:t>
            </a:r>
            <a:r>
              <a:rPr lang="en-US" sz="1400" i="1" dirty="0" err="1"/>
              <a:t>task_time</a:t>
            </a:r>
            <a:r>
              <a:rPr lang="en-US" sz="1400" i="1" dirty="0"/>
              <a:t> memory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exist </a:t>
            </a:r>
            <a:r>
              <a:rPr lang="en-US" sz="1400" i="1" dirty="0" err="1"/>
              <a:t>collect.csv</a:t>
            </a:r>
            <a:r>
              <a:rPr lang="en-US" sz="1400" i="1" dirty="0"/>
              <a:t> </a:t>
            </a:r>
            <a:r>
              <a:rPr lang="en-US" sz="1400" i="1" dirty="0" err="1"/>
              <a:t>collect.png</a:t>
            </a:r>
            <a:endParaRPr lang="en-US" sz="1400" i="1" dirty="0"/>
          </a:p>
          <a:p>
            <a:endParaRPr lang="en-US" sz="1400" dirty="0"/>
          </a:p>
          <a:p>
            <a:r>
              <a:rPr lang="en-US" sz="1400" dirty="0"/>
              <a:t>==&gt; tag &lt;==</a:t>
            </a:r>
          </a:p>
          <a:p>
            <a:r>
              <a:rPr lang="en-US" sz="1400" dirty="0"/>
              <a:t>slow 100.0 00:00:04 50000.0 00:00:05</a:t>
            </a:r>
          </a:p>
          <a:p>
            <a:r>
              <a:rPr lang="en-US" sz="1400" dirty="0"/>
              <a:t>label </a:t>
            </a:r>
            <a:r>
              <a:rPr lang="en-US" sz="1400" dirty="0" err="1"/>
              <a:t>number_of_molecules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==&gt; param &lt;==</a:t>
            </a:r>
          </a:p>
          <a:p>
            <a:r>
              <a:rPr lang="en-US" sz="1400" dirty="0"/>
              <a:t># Number of Molecules</a:t>
            </a:r>
          </a:p>
          <a:p>
            <a:r>
              <a:rPr lang="en-US" sz="1400" dirty="0"/>
              <a:t>100</a:t>
            </a:r>
          </a:p>
          <a:p>
            <a:r>
              <a:rPr lang="en-US" sz="1400" dirty="0"/>
              <a:t>50000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4E2AD1-5186-F2C1-2AF8-715D4051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872198"/>
              </p:ext>
            </p:extLst>
          </p:nvPr>
        </p:nvGraphicFramePr>
        <p:xfrm>
          <a:off x="6473375" y="5469752"/>
          <a:ext cx="5268684" cy="9235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9342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85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9342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Replace the $param in </a:t>
                      </a:r>
                      <a:r>
                        <a:rPr lang="en-US" sz="1400" i="1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605370"/>
              </p:ext>
            </p:extLst>
          </p:nvPr>
        </p:nvGraphicFramePr>
        <p:xfrm>
          <a:off x="1066800" y="1130301"/>
          <a:ext cx="9963150" cy="5212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1362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901788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of these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Skip (sub)tests marked with time longer than this criteria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marked with the given labels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4773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CPU [CPU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Each task uses 1 CPU If per-task CPUs not provided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, parallelization progress,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True: enable debug mode for the workflow and sub-jobs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False: disable the mode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312023"/>
            <a:ext cx="6024664" cy="632486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100" dirty="0"/>
              <a:t>Builder</a:t>
            </a:r>
            <a:endParaRPr lang="en-US" sz="4100" i="1" dirty="0"/>
          </a:p>
          <a:p>
            <a:pPr marL="0" indent="0" algn="just">
              <a:buNone/>
            </a:pPr>
            <a:endParaRPr lang="en-US" sz="15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 err="1"/>
              <a:t>mol_bldr_driver.py</a:t>
            </a:r>
            <a:r>
              <a:rPr lang="en-US" sz="1500" dirty="0"/>
              <a:t> 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 [DIMENSION ...] : duplicate by these factors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Only Stillinger-Weber potential supported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/>
              <a:t>Integration test</a:t>
            </a:r>
          </a:p>
          <a:p>
            <a:pPr marL="342900" indent="-342900">
              <a:buAutoNum type="arabicParenR"/>
            </a:pPr>
            <a:r>
              <a:rPr lang="en-US" sz="1300" dirty="0"/>
              <a:t>single molecule or polymer (with part of the geometry set or measured)</a:t>
            </a:r>
          </a:p>
          <a:p>
            <a:pPr marL="342900" indent="-342900">
              <a:buAutoNum type="arabicParenR"/>
            </a:pPr>
            <a:r>
              <a:rPr lang="en-US" sz="1300" dirty="0"/>
              <a:t>multiple molecules and (or) polymers at target or reduced densities</a:t>
            </a:r>
          </a:p>
          <a:p>
            <a:pPr marL="342900" indent="-342900">
              <a:buAutoNum type="arabicParenR"/>
            </a:pPr>
            <a:r>
              <a:rPr lang="en-US" sz="1300" dirty="0"/>
              <a:t>various structures and long polymers</a:t>
            </a:r>
          </a:p>
          <a:p>
            <a:pPr marL="342900" indent="-342900">
              <a:buAutoNum type="arabicParenR"/>
            </a:pPr>
            <a:r>
              <a:rPr lang="en-US" sz="1300" dirty="0"/>
              <a:t>Crystal structure with scaled lattice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19986"/>
              </p:ext>
            </p:extLst>
          </p:nvPr>
        </p:nvGraphicFramePr>
        <p:xfrm>
          <a:off x="6327263" y="117318"/>
          <a:ext cx="5640294" cy="631617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0930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Integration Test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Comment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63323810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63178255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23914000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0658177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5452932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3291134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69663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5814971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065039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337538" y="6418388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atoms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23" y="387651"/>
            <a:ext cx="6133288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cpu</a:t>
            </a:r>
            <a:r>
              <a:rPr lang="en-US" sz="1300" dirty="0"/>
              <a:t> NUM: multiple CPU threads via OPENMP.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the log from previous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temperature 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the trajectory from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radial distribution function (RDF), density, clash, XYZ, diffusion coefficient via mean squared displacement (MSD), and visualization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 {0,1,2}    0: native python; 1: compiled </a:t>
            </a:r>
            <a:r>
              <a:rPr lang="en-US" sz="1300" dirty="0" err="1"/>
              <a:t>Numba</a:t>
            </a:r>
            <a:r>
              <a:rPr lang="en-US" sz="1300" dirty="0"/>
              <a:t>; 2: the cached </a:t>
            </a:r>
            <a:r>
              <a:rPr lang="en-US" sz="1300" dirty="0" err="1"/>
              <a:t>Numba</a:t>
            </a:r>
            <a:endParaRPr lang="en-US" sz="13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  [...]: Miller Indices defines the plane and norm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 {Si} 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7156"/>
              </p:ext>
            </p:extLst>
          </p:nvPr>
        </p:nvGraphicFramePr>
        <p:xfrm>
          <a:off x="6334298" y="3058204"/>
          <a:ext cx="5544589" cy="345369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15789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3745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3491345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Integration 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Molecular Dynamics: Single Point Energy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Serial Driver Jobs: Molecular Dynamics, Log Analyzer</a:t>
                      </a: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Multi-OpenMP CPU threads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Analyzer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Original 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Cached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Uncompiled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and K-Path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Amorphous, Berendsen NPT, Density (2 replica)</a:t>
                      </a:r>
                    </a:p>
                    <a:p>
                      <a:pPr algn="ctr" fontAlgn="b"/>
                      <a:r>
                        <a:rPr lang="en-US" sz="1100" dirty="0"/>
                        <a:t>Single GPU on Ubuntu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072" y="121487"/>
            <a:ext cx="5544589" cy="2939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From different seeds, </a:t>
            </a: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structure, runs simulation, and analyzes the trajectory.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</a:t>
            </a:r>
            <a:r>
              <a:rPr lang="en-US" sz="1400" i="1" dirty="0">
                <a:latin typeface="Calibri" panose="020F0502020204030204" pitchFamily="34" charset="0"/>
              </a:rPr>
              <a:t> _</a:t>
            </a:r>
            <a:r>
              <a:rPr lang="en-US" sz="1400" i="1" dirty="0" err="1">
                <a:latin typeface="Calibri" panose="020F0502020204030204" pitchFamily="34" charset="0"/>
              </a:rPr>
              <a:t>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With lattice vectors scaled differently,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structure, run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4E0490-FAF4-DD25-5424-E24C679503C5}"/>
              </a:ext>
            </a:extLst>
          </p:cNvPr>
          <p:cNvSpPr txBox="1"/>
          <p:nvPr/>
        </p:nvSpPr>
        <p:spPr>
          <a:xfrm>
            <a:off x="4947079" y="616958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2953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518238" y="2171929"/>
            <a:ext cx="1942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261970" y="2171929"/>
            <a:ext cx="1950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Packed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48873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(−CH2−)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12288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235439" y="220609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541948" y="249848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77294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09178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61847F2-8034-942C-F813-5F44155A7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763681"/>
              </p:ext>
            </p:extLst>
          </p:nvPr>
        </p:nvGraphicFramePr>
        <p:xfrm>
          <a:off x="6602070" y="2249271"/>
          <a:ext cx="47548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88316190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0158346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3617107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145206307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217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Ubuntu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8792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029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00:02:14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7289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 days 02:56:57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60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17:44:31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09:52:40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46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23609B-D1AB-986B-D54B-D7B582FD02E4}"/>
              </a:ext>
            </a:extLst>
          </p:cNvPr>
          <p:cNvSpPr txBox="1"/>
          <p:nvPr/>
        </p:nvSpPr>
        <p:spPr>
          <a:xfrm>
            <a:off x="6515571" y="4761625"/>
            <a:ext cx="4988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Performance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Serial by –CPU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Params Threshold: 3E7 (01), 14E3(05), 3E3 (08)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Ubuntu Failed Param: 2E7 (01), 1E7 (02), 12E3 (05), 25E2 (08)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9436" y="134152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324079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4349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9237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832893" y="5473761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with high density (0.5 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7573FB-B490-87BE-34E9-4D514AF739C3}"/>
              </a:ext>
            </a:extLst>
          </p:cNvPr>
          <p:cNvSpPr/>
          <p:nvPr/>
        </p:nvSpPr>
        <p:spPr>
          <a:xfrm>
            <a:off x="6698512" y="5491202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at a density of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32323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0095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543541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543541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52610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68379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7830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525253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68690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3" y="5924039"/>
            <a:ext cx="90525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Built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C0A759-DE7A-4C1D-0E6D-AB884959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0644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06B5EA-AFCD-6160-97D2-B92C44436397}"/>
              </a:ext>
            </a:extLst>
          </p:cNvPr>
          <p:cNvSpPr/>
          <p:nvPr/>
        </p:nvSpPr>
        <p:spPr>
          <a:xfrm>
            <a:off x="769091" y="5473761"/>
            <a:ext cx="49547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4190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2565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8FF449-F6D7-546C-E0A0-8D9FED128296}"/>
              </a:ext>
            </a:extLst>
          </p:cNvPr>
          <p:cNvSpPr/>
          <p:nvPr/>
        </p:nvSpPr>
        <p:spPr>
          <a:xfrm>
            <a:off x="6861564" y="5473761"/>
            <a:ext cx="43876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2 independent runs by random seeds:</a:t>
            </a:r>
          </a:p>
          <a:p>
            <a:r>
              <a:rPr lang="en-US" sz="1600" dirty="0"/>
              <a:t>  a) Amorphous builder at density of 0.8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32323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32677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5D8862-A3E6-D867-B45A-6D92C62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0644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323232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69903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79011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3145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6655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69140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69298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2608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temp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68917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0269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5938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2042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12ED4-EFFE-9E58-1713-435AF923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323232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827476" y="4208970"/>
            <a:ext cx="24824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14145"/>
            <a:ext cx="2604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B46C58-C1A7-46BF-913E-6321889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85A24-D6A1-FC13-44D5-0E2547621906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AC752D9-1C17-BB37-7583-B9223EE465DA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47460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323232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0558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220" y="206905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1753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227AD-AB82-3FF2-4142-9E27A796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25D1F-D729-FD04-7FAC-E313AF2E921C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5812B-14C5-0637-CB85-03EF3000005D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822C-9395-02B2-7F3C-F7666C971908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47460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323232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499" y="3464668"/>
            <a:ext cx="2078129" cy="14631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2844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B1ECB-8D85-7303-7A6F-E04C461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6FADB-824E-BDDE-30A3-37D8D2CD1D9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0E62564-65D6-E56C-C6BD-21EF0D6F5652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920C-D3B3-2FDD-31C2-C4BC60FFCAF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0912" y="126696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18083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03FDDF-B25D-4CCF-F312-98FAE0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2A44C-0F1F-9FBE-5B29-E821629A5C3B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1B942B-A4E3-29B2-36B4-587E66CCA541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4FEC-7463-DD6A-9628-E9D4AF7E37EC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489759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0644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47460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977" y="1266808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6924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07036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4652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297318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0506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2576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626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807E99-082B-F024-6CD8-5A63A9B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177D3-A76D-D491-7694-3DE38E09348E}"/>
              </a:ext>
            </a:extLst>
          </p:cNvPr>
          <p:cNvSpPr/>
          <p:nvPr/>
        </p:nvSpPr>
        <p:spPr>
          <a:xfrm>
            <a:off x="8807370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3AC19A-B988-A249-1A92-41EAA001BF80}"/>
              </a:ext>
            </a:extLst>
          </p:cNvPr>
          <p:cNvSpPr/>
          <p:nvPr/>
        </p:nvSpPr>
        <p:spPr>
          <a:xfrm>
            <a:off x="8646275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201A-0736-7529-1FE4-7BF5AE1B5C0C}"/>
              </a:ext>
            </a:extLst>
          </p:cNvPr>
          <p:cNvSpPr txBox="1"/>
          <p:nvPr/>
        </p:nvSpPr>
        <p:spPr>
          <a:xfrm>
            <a:off x="8325174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378905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189336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127923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189336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221209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936478"/>
              </p:ext>
            </p:extLst>
          </p:nvPr>
        </p:nvGraphicFramePr>
        <p:xfrm>
          <a:off x="416261" y="4764878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Tahoe 26.0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4.15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MXZ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i5-11400F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RTX 3060Ti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5.63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10.64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Sequoia 15.7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8.01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10.55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2.05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49846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05617" y="6349845"/>
            <a:ext cx="209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On brand new machine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678896"/>
            <a:ext cx="5486400" cy="4114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13034CA-BC84-F2AE-B077-8633C7CDB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0644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0458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6696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2319" b="3637"/>
          <a:stretch>
            <a:fillRect/>
          </a:stretch>
        </p:blipFill>
        <p:spPr>
          <a:xfrm>
            <a:off x="2736284" y="2297903"/>
            <a:ext cx="1921442" cy="112959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54545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6696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79FDE8-AE33-F334-ABF5-DB56492B167B}"/>
              </a:ext>
            </a:extLst>
          </p:cNvPr>
          <p:cNvSpPr txBox="1"/>
          <p:nvPr/>
        </p:nvSpPr>
        <p:spPr>
          <a:xfrm>
            <a:off x="7202774" y="3060366"/>
            <a:ext cx="1550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(0.99,35683.67)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9A203C-4F1A-994C-6664-9FF519B2D0A3}"/>
              </a:ext>
            </a:extLst>
          </p:cNvPr>
          <p:cNvSpPr txBox="1"/>
          <p:nvPr/>
        </p:nvSpPr>
        <p:spPr>
          <a:xfrm>
            <a:off x="7958905" y="3732237"/>
            <a:ext cx="1587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(1.01,-25324.05)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7202774" y="4417215"/>
            <a:ext cx="3859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9339737" y="3176232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37" y="3176232"/>
                <a:ext cx="2014063" cy="445378"/>
              </a:xfrm>
              <a:prstGeom prst="rect">
                <a:avLst/>
              </a:prstGeom>
              <a:blipFill>
                <a:blip r:embed="rId7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42970E0-58BA-B5D7-92AD-40D0A36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4334F-25BD-078B-4728-72A4CF13D847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AD6ECD1-FC77-7E3B-1D52-1617E4E76D99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2089-B7DD-4099-D927-E8D15C1CF57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BD43B9F-38E8-71CF-A30D-87730895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886" y="1679848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80" y="167984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06445"/>
            <a:ext cx="641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Condens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. Matter 20 (2008) 145213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611745" y="5504588"/>
            <a:ext cx="562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(0)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…      (10)                      …</a:t>
            </a:r>
          </a:p>
          <a:p>
            <a:r>
              <a:rPr lang="en-US" sz="1600" dirty="0"/>
              <a:t>                                 ⋮</a:t>
            </a:r>
          </a:p>
          <a:p>
            <a:r>
              <a:rPr lang="en-US" sz="1600" dirty="0"/>
              <a:t>                     …     (360)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1534256" y="1268368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t="3245" b="28014"/>
          <a:stretch>
            <a:fillRect/>
          </a:stretch>
        </p:blipFill>
        <p:spPr>
          <a:xfrm>
            <a:off x="1975510" y="2259552"/>
            <a:ext cx="3111399" cy="1376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E4F45-1C62-FACC-0965-2C75A0E6C493}"/>
              </a:ext>
            </a:extLst>
          </p:cNvPr>
          <p:cNvSpPr txBox="1"/>
          <p:nvPr/>
        </p:nvSpPr>
        <p:spPr>
          <a:xfrm>
            <a:off x="3168353" y="2410096"/>
            <a:ext cx="106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2414775" y="2201428"/>
            <a:ext cx="2415273" cy="176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67C97-8CA3-54C3-8693-C80FE76E0D16}"/>
              </a:ext>
            </a:extLst>
          </p:cNvPr>
          <p:cNvSpPr/>
          <p:nvPr/>
        </p:nvSpPr>
        <p:spPr>
          <a:xfrm>
            <a:off x="7140574" y="1268368"/>
            <a:ext cx="406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Integration 44 : Silicon Phonon Dispersion</a:t>
            </a:r>
          </a:p>
        </p:txBody>
      </p:sp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19D61D1-7880-E91D-4E7C-99D29806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71" t="8434" r="17005" b="12364"/>
          <a:stretch>
            <a:fillRect/>
          </a:stretch>
        </p:blipFill>
        <p:spPr>
          <a:xfrm>
            <a:off x="9464915" y="2322334"/>
            <a:ext cx="1519112" cy="1204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178D4-A50B-DB74-B855-BEE06822274B}"/>
              </a:ext>
            </a:extLst>
          </p:cNvPr>
          <p:cNvSpPr txBox="1"/>
          <p:nvPr/>
        </p:nvSpPr>
        <p:spPr>
          <a:xfrm>
            <a:off x="9715281" y="3257190"/>
            <a:ext cx="73564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14310-D18E-4933-717E-6A39CA5D9BF4}"/>
              </a:ext>
            </a:extLst>
          </p:cNvPr>
          <p:cNvSpPr txBox="1"/>
          <p:nvPr/>
        </p:nvSpPr>
        <p:spPr>
          <a:xfrm>
            <a:off x="8791736" y="5646642"/>
            <a:ext cx="8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crystal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3CFBF-92C1-2FEB-709C-A068F3305C86}"/>
              </a:ext>
            </a:extLst>
          </p:cNvPr>
          <p:cNvSpPr txBox="1"/>
          <p:nvPr/>
        </p:nvSpPr>
        <p:spPr>
          <a:xfrm>
            <a:off x="9236015" y="6316414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 constant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05090-FB2B-4B8E-372D-FAA4B453F15A}"/>
              </a:ext>
            </a:extLst>
          </p:cNvPr>
          <p:cNvSpPr txBox="1"/>
          <p:nvPr/>
        </p:nvSpPr>
        <p:spPr>
          <a:xfrm>
            <a:off x="6541394" y="5628354"/>
            <a:ext cx="158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displacement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4D696-9633-A853-59E9-F4C55752C220}"/>
              </a:ext>
            </a:extLst>
          </p:cNvPr>
          <p:cNvSpPr txBox="1"/>
          <p:nvPr/>
        </p:nvSpPr>
        <p:spPr>
          <a:xfrm>
            <a:off x="8093360" y="6314005"/>
            <a:ext cx="715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08D84-2F0D-6707-119F-E6D12052B9DF}"/>
              </a:ext>
            </a:extLst>
          </p:cNvPr>
          <p:cNvSpPr txBox="1"/>
          <p:nvPr/>
        </p:nvSpPr>
        <p:spPr>
          <a:xfrm>
            <a:off x="10436942" y="5628354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phonon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D3DA66-19AD-AF9D-0BA1-8D611E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02E81-F51A-74CB-12F6-F9A07F55690F}"/>
              </a:ext>
            </a:extLst>
          </p:cNvPr>
          <p:cNvSpPr txBox="1"/>
          <p:nvPr/>
        </p:nvSpPr>
        <p:spPr>
          <a:xfrm>
            <a:off x="7974915" y="5551948"/>
            <a:ext cx="80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symmetry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214F57-C500-4C42-A37E-EB8E7E79A6F9}"/>
              </a:ext>
            </a:extLst>
          </p:cNvPr>
          <p:cNvCxnSpPr>
            <a:cxnSpLocks/>
          </p:cNvCxnSpPr>
          <p:nvPr/>
        </p:nvCxnSpPr>
        <p:spPr>
          <a:xfrm flipH="1" flipV="1">
            <a:off x="81869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3F96B-E823-BA0D-68A6-FA49BECDBD8B}"/>
              </a:ext>
            </a:extLst>
          </p:cNvPr>
          <p:cNvCxnSpPr>
            <a:cxnSpLocks/>
          </p:cNvCxnSpPr>
          <p:nvPr/>
        </p:nvCxnSpPr>
        <p:spPr>
          <a:xfrm flipH="1">
            <a:off x="867339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30B91C-B6B3-B66C-BDC1-D841E213B928}"/>
              </a:ext>
            </a:extLst>
          </p:cNvPr>
          <p:cNvSpPr txBox="1"/>
          <p:nvPr/>
        </p:nvSpPr>
        <p:spPr>
          <a:xfrm rot="18900000">
            <a:off x="8327734" y="6007008"/>
            <a:ext cx="68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data file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9820C5-6810-D399-C84C-5D45CA7DB4D7}"/>
              </a:ext>
            </a:extLst>
          </p:cNvPr>
          <p:cNvCxnSpPr>
            <a:cxnSpLocks/>
          </p:cNvCxnSpPr>
          <p:nvPr/>
        </p:nvCxnSpPr>
        <p:spPr>
          <a:xfrm>
            <a:off x="950773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3B8DF1-D7BF-C8A1-A324-A00627B6AB1A}"/>
              </a:ext>
            </a:extLst>
          </p:cNvPr>
          <p:cNvSpPr txBox="1"/>
          <p:nvPr/>
        </p:nvSpPr>
        <p:spPr>
          <a:xfrm rot="2723798">
            <a:off x="9537834" y="5967179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Lato" panose="020F0502020204030204" pitchFamily="34" charset="0"/>
              </a:rPr>
              <a:t>xyz</a:t>
            </a:r>
            <a:endParaRPr lang="en-US" sz="1200" dirty="0">
              <a:solidFill>
                <a:srgbClr val="0070C0"/>
              </a:solidFill>
              <a:latin typeface="Lato" panose="020F0502020204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2A835D-5687-EEC6-A761-6D7587668440}"/>
              </a:ext>
            </a:extLst>
          </p:cNvPr>
          <p:cNvCxnSpPr>
            <a:cxnSpLocks/>
          </p:cNvCxnSpPr>
          <p:nvPr/>
        </p:nvCxnSpPr>
        <p:spPr>
          <a:xfrm>
            <a:off x="98200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A79B54-38E5-B1DB-D5E8-8A7D8D02808E}"/>
              </a:ext>
            </a:extLst>
          </p:cNvPr>
          <p:cNvSpPr txBox="1"/>
          <p:nvPr/>
        </p:nvSpPr>
        <p:spPr>
          <a:xfrm>
            <a:off x="9726915" y="5551947"/>
            <a:ext cx="58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kpoint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3E799EB5-98B7-6AA4-93DB-9680C2456DAE}"/>
              </a:ext>
            </a:extLst>
          </p:cNvPr>
          <p:cNvSpPr/>
          <p:nvPr/>
        </p:nvSpPr>
        <p:spPr>
          <a:xfrm flipH="1" flipV="1">
            <a:off x="7121127" y="5118607"/>
            <a:ext cx="3798012" cy="1406911"/>
          </a:xfrm>
          <a:prstGeom prst="arc">
            <a:avLst>
              <a:gd name="adj1" fmla="val 19584074"/>
              <a:gd name="adj2" fmla="val 2127491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CE32003A-E76A-FEF9-8E8F-67EB1EC19411}"/>
              </a:ext>
            </a:extLst>
          </p:cNvPr>
          <p:cNvSpPr/>
          <p:nvPr/>
        </p:nvSpPr>
        <p:spPr>
          <a:xfrm flipH="1" flipV="1">
            <a:off x="7121127" y="5111246"/>
            <a:ext cx="3798012" cy="1406911"/>
          </a:xfrm>
          <a:prstGeom prst="arc">
            <a:avLst>
              <a:gd name="adj1" fmla="val 15179591"/>
              <a:gd name="adj2" fmla="val 172644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2AE9826C-9237-3713-86FC-E3DB5DB342CE}"/>
              </a:ext>
            </a:extLst>
          </p:cNvPr>
          <p:cNvSpPr/>
          <p:nvPr/>
        </p:nvSpPr>
        <p:spPr>
          <a:xfrm flipH="1" flipV="1">
            <a:off x="7121127" y="5111245"/>
            <a:ext cx="3798012" cy="1406911"/>
          </a:xfrm>
          <a:prstGeom prst="arc">
            <a:avLst>
              <a:gd name="adj1" fmla="val 11160785"/>
              <a:gd name="adj2" fmla="val 12400332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B0CA9-CF95-16BB-C68F-F32E86F36E68}"/>
              </a:ext>
            </a:extLst>
          </p:cNvPr>
          <p:cNvSpPr txBox="1"/>
          <p:nvPr/>
        </p:nvSpPr>
        <p:spPr>
          <a:xfrm>
            <a:off x="8831878" y="598683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unit cell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super cell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C3D02-B49A-4904-2800-5699103B8237}"/>
              </a:ext>
            </a:extLst>
          </p:cNvPr>
          <p:cNvSpPr txBox="1"/>
          <p:nvPr/>
        </p:nvSpPr>
        <p:spPr>
          <a:xfrm>
            <a:off x="8704685" y="5479915"/>
            <a:ext cx="991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primitive cell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4A36B-5DB4-2B46-748B-5816CDFDDBF4}"/>
              </a:ext>
            </a:extLst>
          </p:cNvPr>
          <p:cNvSpPr txBox="1">
            <a:spLocks/>
          </p:cNvSpPr>
          <p:nvPr/>
        </p:nvSpPr>
        <p:spPr>
          <a:xfrm>
            <a:off x="838200" y="267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523343"/>
              </p:ext>
            </p:extLst>
          </p:nvPr>
        </p:nvGraphicFramePr>
        <p:xfrm>
          <a:off x="947990" y="1352007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CPU [CPU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372557"/>
              </p:ext>
            </p:extLst>
          </p:nvPr>
        </p:nvGraphicFramePr>
        <p:xfrm>
          <a:off x="947992" y="4036093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 handles calculations and registers 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 collects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tqdm,progress,job,off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parallelization progress,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or let the sub-jobs set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231353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Before reading more literatures on force field development: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Structure Generation: supported structures</a:t>
            </a:r>
          </a:p>
          <a:p>
            <a:r>
              <a:rPr lang="en-US" sz="2400" dirty="0"/>
              <a:t>DFT Calculation: accuracy vs cost</a:t>
            </a:r>
          </a:p>
          <a:p>
            <a:r>
              <a:rPr lang="en-US" sz="2400" dirty="0"/>
              <a:t>Force Constant Fit: Energy + Formula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Parameters</a:t>
            </a:r>
          </a:p>
          <a:p>
            <a:r>
              <a:rPr lang="en-US" sz="2400" dirty="0" err="1"/>
              <a:t>Typer</a:t>
            </a:r>
            <a:r>
              <a:rPr lang="en-US" sz="2400" dirty="0"/>
              <a:t>: Type the atoms by matches, bonding, and neighbors</a:t>
            </a:r>
          </a:p>
          <a:p>
            <a:r>
              <a:rPr lang="en-US" sz="2400" dirty="0"/>
              <a:t>Assignment: assign parameters based on the types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1500" dirty="0"/>
              <a:t>https://</a:t>
            </a:r>
            <a:r>
              <a:rPr lang="en-US" sz="1500" dirty="0" err="1"/>
              <a:t>mattermodeling.stackexchange.com</a:t>
            </a:r>
            <a:r>
              <a:rPr lang="en-US" sz="1500" dirty="0"/>
              <a:t>/questions/8932/what-are-some-open-source-codes-that-can-generate-potentials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548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 and aggregation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Shell 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6631600" y="4177595"/>
            <a:ext cx="3681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 Analysis</a:t>
            </a:r>
            <a:r>
              <a:rPr lang="en-US" sz="2000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333244"/>
            <a:ext cx="4359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 Analysis</a:t>
            </a:r>
            <a:r>
              <a:rPr lang="en-US" sz="2000" dirty="0"/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72892" y="4265303"/>
            <a:ext cx="3203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Driver Wrapper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</a:p>
          <a:p>
            <a:r>
              <a:rPr lang="en-US" sz="2000" dirty="0"/>
              <a:t>Parallelization &amp; Serialization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729455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9192708" y="3749636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4984718" y="4177595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6044118" y="3041515"/>
            <a:ext cx="4422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Structure, Coordinate, and Force Field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13276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62157" y="2942403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8246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18712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209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694717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molecule builder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and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82064" y="2664294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9829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429485" y="1963691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NEMD, LAMMPS, and ALAMODE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391943" y="1326363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71664"/>
              </p:ext>
            </p:extLst>
          </p:nvPr>
        </p:nvGraphicFramePr>
        <p:xfrm>
          <a:off x="404453" y="1591570"/>
          <a:ext cx="11383094" cy="476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49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4827348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3442299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</a:tblGrid>
              <a:tr h="548783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823174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source </a:t>
                      </a:r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Environmental configuration allows additional utilities, strongly recommended when opening a new shell.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Use the source code instead of the installation.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 testing </a:t>
                      </a:r>
                      <a:r>
                        <a:rPr lang="en-US" sz="1400" dirty="0"/>
                        <a:t>makes sure that functions and methods are operating as expected. (Bug-free for every piece)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Free of bugs when parameterizing every piece of the code.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 testing</a:t>
                      </a:r>
                      <a:r>
                        <a:rPr lang="en-US" sz="1400" kern="1200" dirty="0">
                          <a:effectLst/>
                        </a:rPr>
                        <a:t> </a:t>
                      </a:r>
                      <a:r>
                        <a:rPr lang="en-US" sz="1400" dirty="0"/>
                        <a:t>makes sure that scripts run without tracebacks and yield reproducible results.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Expected behavior and accuracy when driver and workflow combines pieces.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 testing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evaluates the speed, responsiveness and stability for bottleneck identification and nullification. 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Resource efficiency on scaling up.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 testing </a:t>
                      </a:r>
                      <a:r>
                        <a:rPr lang="en-US" sz="1400" dirty="0"/>
                        <a:t>ensures the repeatability, correctness and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of the </a:t>
                      </a:r>
                      <a:r>
                        <a:rPr lang="en-US" sz="1400" dirty="0"/>
                        <a:t>scientific outputs.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Physical meaning and standard deviation.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79421"/>
              </p:ext>
            </p:extLst>
          </p:nvPr>
        </p:nvGraphicFramePr>
        <p:xfrm>
          <a:off x="9348619" y="183788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10069832" y="1160852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7C75-0530-DFBC-804F-FE681A5481B6}"/>
              </a:ext>
            </a:extLst>
          </p:cNvPr>
          <p:cNvSpPr txBox="1"/>
          <p:nvPr/>
        </p:nvSpPr>
        <p:spPr>
          <a:xfrm>
            <a:off x="422793" y="6355595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12898</TotalTime>
  <Words>5518</Words>
  <Application>Microsoft Macintosh PowerPoint</Application>
  <PresentationFormat>Widescreen</PresentationFormat>
  <Paragraphs>1046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Lato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setup.py</vt:lpstr>
      <vt:lpstr>Structure</vt:lpstr>
      <vt:lpstr>Architecture</vt:lpstr>
      <vt:lpstr>Architecture</vt:lpstr>
      <vt:lpstr>Environmental Configuration</vt:lpstr>
      <vt:lpstr>Testing</vt:lpstr>
      <vt:lpstr>Unit Testing</vt:lpstr>
      <vt:lpstr>Integration Test</vt:lpstr>
      <vt:lpstr>test_workflow.py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PowerPoint Presentation</vt:lpstr>
      <vt:lpstr>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543</cp:revision>
  <dcterms:created xsi:type="dcterms:W3CDTF">2024-07-22T15:38:28Z</dcterms:created>
  <dcterms:modified xsi:type="dcterms:W3CDTF">2025-09-18T17:35:34Z</dcterms:modified>
</cp:coreProperties>
</file>